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BC2DCCB-B040-4A7E-86D9-D56AD9FDC2E4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548E5B-24B0-47D7-A7E3-9C69EDE7EE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BC2DCCB-B040-4A7E-86D9-D56AD9FDC2E4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548E5B-24B0-47D7-A7E3-9C69EDE7EE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BC2DCCB-B040-4A7E-86D9-D56AD9FDC2E4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548E5B-24B0-47D7-A7E3-9C69EDE7EE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BC2DCCB-B040-4A7E-86D9-D56AD9FDC2E4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548E5B-24B0-47D7-A7E3-9C69EDE7EE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BC2DCCB-B040-4A7E-86D9-D56AD9FDC2E4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548E5B-24B0-47D7-A7E3-9C69EDE7EE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BC2DCCB-B040-4A7E-86D9-D56AD9FDC2E4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548E5B-24B0-47D7-A7E3-9C69EDE7EE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BC2DCCB-B040-4A7E-86D9-D56AD9FDC2E4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548E5B-24B0-47D7-A7E3-9C69EDE7EE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BC2DCCB-B040-4A7E-86D9-D56AD9FDC2E4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548E5B-24B0-47D7-A7E3-9C69EDE7EE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BC2DCCB-B040-4A7E-86D9-D56AD9FDC2E4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548E5B-24B0-47D7-A7E3-9C69EDE7EE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BC2DCCB-B040-4A7E-86D9-D56AD9FDC2E4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548E5B-24B0-47D7-A7E3-9C69EDE7EE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BC2DCCB-B040-4A7E-86D9-D56AD9FDC2E4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548E5B-24B0-47D7-A7E3-9C69EDE7EE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DBC2DCCB-B040-4A7E-86D9-D56AD9FDC2E4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FE548E5B-24B0-47D7-A7E3-9C69EDE7EE3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smtClean="0"/>
              <a:t>Тема урока: « Развитие половых клеток. Мейоз»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ru-RU" dirty="0" smtClean="0"/>
          </a:p>
          <a:p>
            <a:r>
              <a:rPr lang="ru-RU" dirty="0" smtClean="0"/>
              <a:t>Пронина Татьяна Сергеевна, учитель биологии</a:t>
            </a:r>
          </a:p>
          <a:p>
            <a:r>
              <a:rPr lang="ru-RU" dirty="0" smtClean="0"/>
              <a:t>МБОУ «2-Михайловская СОШ»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684598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dirty="0" smtClean="0"/>
              <a:t>А) _ _ _ а _ _ _ _ - вторая фаза митоза;</a:t>
            </a:r>
          </a:p>
          <a:p>
            <a:pPr algn="just">
              <a:buNone/>
            </a:pPr>
            <a:endParaRPr lang="ru-RU" dirty="0" smtClean="0"/>
          </a:p>
          <a:p>
            <a:pPr algn="just"/>
            <a:r>
              <a:rPr lang="ru-RU" dirty="0" smtClean="0"/>
              <a:t>Б)_ _ _ е _ _ _ _ _ - промежуток между делениями;</a:t>
            </a:r>
          </a:p>
          <a:p>
            <a:pPr algn="just">
              <a:buNone/>
            </a:pPr>
            <a:endParaRPr lang="ru-RU" dirty="0" smtClean="0"/>
          </a:p>
          <a:p>
            <a:pPr algn="just"/>
            <a:r>
              <a:rPr lang="ru-RU" dirty="0" smtClean="0"/>
              <a:t>В) _ _ </a:t>
            </a:r>
            <a:r>
              <a:rPr lang="ru-RU" dirty="0" err="1" smtClean="0"/>
              <a:t>з</a:t>
            </a:r>
            <a:r>
              <a:rPr lang="ru-RU" dirty="0" smtClean="0"/>
              <a:t> _ _ _ _ _ _ _ _- воспроизведение себе подобных;</a:t>
            </a:r>
          </a:p>
          <a:p>
            <a:pPr algn="just">
              <a:buNone/>
            </a:pPr>
            <a:endParaRPr lang="ru-RU" dirty="0" smtClean="0"/>
          </a:p>
          <a:p>
            <a:pPr algn="just"/>
            <a:r>
              <a:rPr lang="ru-RU" dirty="0" smtClean="0"/>
              <a:t>Г) _ _ _ _ _ _ _ и _ - особый способ бесполого размножения;</a:t>
            </a:r>
          </a:p>
          <a:p>
            <a:pPr algn="just">
              <a:buNone/>
            </a:pPr>
            <a:endParaRPr lang="ru-RU" dirty="0" smtClean="0"/>
          </a:p>
          <a:p>
            <a:pPr algn="just"/>
            <a:r>
              <a:rPr lang="ru-RU" dirty="0" smtClean="0"/>
              <a:t>Д)_  </a:t>
            </a:r>
            <a:r>
              <a:rPr lang="ru-RU" dirty="0" err="1" smtClean="0"/>
              <a:t>р</a:t>
            </a:r>
            <a:r>
              <a:rPr lang="ru-RU" dirty="0" smtClean="0"/>
              <a:t> _ _ _ _ _ _ _ _ _ _  – разделение тела на две или более частей.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://festival.1september.ru/articles/534248/img1.gif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857232"/>
            <a:ext cx="7643866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Содержимое 3"/>
          <p:cNvGrpSpPr>
            <a:grpSpLocks noGrp="1"/>
          </p:cNvGrpSpPr>
          <p:nvPr>
            <p:ph idx="1"/>
          </p:nvPr>
        </p:nvGrpSpPr>
        <p:grpSpPr>
          <a:xfrm>
            <a:off x="503238" y="500042"/>
            <a:ext cx="8183562" cy="4218008"/>
            <a:chOff x="500042" y="389981"/>
            <a:chExt cx="5929354" cy="5396465"/>
          </a:xfrm>
        </p:grpSpPr>
        <p:cxnSp>
          <p:nvCxnSpPr>
            <p:cNvPr id="5" name="Прямая соединительная линия 4"/>
            <p:cNvCxnSpPr>
              <a:stCxn id="30" idx="2"/>
            </p:cNvCxnSpPr>
            <p:nvPr/>
          </p:nvCxnSpPr>
          <p:spPr>
            <a:xfrm rot="16200000" flipH="1">
              <a:off x="4770469" y="1127121"/>
              <a:ext cx="456177" cy="4165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6" name="Скругленный прямоугольник 5"/>
            <p:cNvSpPr/>
            <p:nvPr/>
          </p:nvSpPr>
          <p:spPr>
            <a:xfrm>
              <a:off x="785794" y="389981"/>
              <a:ext cx="2071702" cy="548380"/>
            </a:xfrm>
            <a:prstGeom prst="round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 dirty="0">
                <a:solidFill>
                  <a:srgbClr val="FF0000"/>
                </a:solidFill>
              </a:endParaRPr>
            </a:p>
          </p:txBody>
        </p:sp>
        <p:sp>
          <p:nvSpPr>
            <p:cNvPr id="7" name="Скругленный прямоугольник 6"/>
            <p:cNvSpPr/>
            <p:nvPr/>
          </p:nvSpPr>
          <p:spPr>
            <a:xfrm>
              <a:off x="3929066" y="500034"/>
              <a:ext cx="2071702" cy="285752"/>
            </a:xfrm>
            <a:prstGeom prst="roundRect">
              <a:avLst/>
            </a:pr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785794" y="928662"/>
              <a:ext cx="2071702" cy="375287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785794" y="1395346"/>
              <a:ext cx="2071702" cy="548381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3929066" y="1357290"/>
              <a:ext cx="2071702" cy="285752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3929066" y="928662"/>
              <a:ext cx="2071702" cy="285752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785794" y="3214678"/>
              <a:ext cx="2071702" cy="285752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785794" y="2786050"/>
              <a:ext cx="2071702" cy="285752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785794" y="2357422"/>
              <a:ext cx="2071702" cy="285752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3929066" y="3214678"/>
              <a:ext cx="2071702" cy="285752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1600" b="1" dirty="0" smtClean="0"/>
                <a:t>период </a:t>
              </a:r>
              <a:r>
                <a:rPr lang="ru-RU" sz="1600" b="1" u="sng" dirty="0" smtClean="0"/>
                <a:t>СОЗРЕВАНИЯ</a:t>
              </a:r>
              <a:endParaRPr lang="ru-RU" sz="1600" b="1" u="sng" dirty="0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3929066" y="2786050"/>
              <a:ext cx="2071702" cy="285752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1600" b="1" dirty="0"/>
                <a:t>п</a:t>
              </a:r>
              <a:r>
                <a:rPr lang="ru-RU" sz="1600" b="1" dirty="0" smtClean="0"/>
                <a:t>ериод </a:t>
              </a:r>
              <a:r>
                <a:rPr lang="ru-RU" sz="1600" b="1" u="sng" dirty="0" smtClean="0"/>
                <a:t>РОСТА</a:t>
              </a:r>
              <a:endParaRPr lang="ru-RU" sz="1600" b="1" u="sng" dirty="0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3929066" y="2357422"/>
              <a:ext cx="2071702" cy="285752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1400" b="1" dirty="0" smtClean="0"/>
                <a:t>период </a:t>
              </a:r>
              <a:r>
                <a:rPr lang="ru-RU" sz="1400" b="1" u="sng" dirty="0" smtClean="0"/>
                <a:t>РАЗМНОЖЕНИЯ</a:t>
              </a:r>
              <a:endParaRPr lang="ru-RU" sz="1400" b="1" u="sng" dirty="0"/>
            </a:p>
          </p:txBody>
        </p:sp>
        <p:sp>
          <p:nvSpPr>
            <p:cNvPr id="18" name="Скругленный прямоугольник 17"/>
            <p:cNvSpPr/>
            <p:nvPr/>
          </p:nvSpPr>
          <p:spPr>
            <a:xfrm>
              <a:off x="1928802" y="3857620"/>
              <a:ext cx="1000132" cy="500066"/>
            </a:xfrm>
            <a:prstGeom prst="round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b="1" u="sng" dirty="0" smtClean="0">
                  <a:solidFill>
                    <a:srgbClr val="FFFF00"/>
                  </a:solidFill>
                </a:rPr>
                <a:t>МЕЙОЗ</a:t>
              </a:r>
              <a:endParaRPr lang="ru-RU" b="1" u="sng" dirty="0">
                <a:solidFill>
                  <a:srgbClr val="FFFF00"/>
                </a:solidFill>
              </a:endParaRPr>
            </a:p>
          </p:txBody>
        </p:sp>
        <p:sp>
          <p:nvSpPr>
            <p:cNvPr id="19" name="Скругленный прямоугольник 18"/>
            <p:cNvSpPr/>
            <p:nvPr/>
          </p:nvSpPr>
          <p:spPr>
            <a:xfrm>
              <a:off x="3071810" y="3857620"/>
              <a:ext cx="857256" cy="500066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1400" b="1" dirty="0" smtClean="0">
                  <a:solidFill>
                    <a:srgbClr val="FFFF00"/>
                  </a:solidFill>
                </a:rPr>
                <a:t>1й МИТОЗ</a:t>
              </a:r>
              <a:endParaRPr lang="ru-RU" sz="1400" b="1" dirty="0">
                <a:solidFill>
                  <a:srgbClr val="FFFF00"/>
                </a:solidFill>
              </a:endParaRPr>
            </a:p>
          </p:txBody>
        </p:sp>
        <p:sp>
          <p:nvSpPr>
            <p:cNvPr id="20" name="Скругленный прямоугольник 19"/>
            <p:cNvSpPr/>
            <p:nvPr/>
          </p:nvSpPr>
          <p:spPr>
            <a:xfrm>
              <a:off x="4071942" y="3857620"/>
              <a:ext cx="857256" cy="500066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1400" b="1" dirty="0" smtClean="0">
                  <a:solidFill>
                    <a:srgbClr val="FFFF00"/>
                  </a:solidFill>
                </a:rPr>
                <a:t>2й МИТОЗ</a:t>
              </a:r>
              <a:endParaRPr lang="ru-RU" sz="1400" b="1" dirty="0">
                <a:solidFill>
                  <a:srgbClr val="FFFF00"/>
                </a:solidFill>
              </a:endParaRPr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3857628" y="4643438"/>
              <a:ext cx="2071702" cy="285752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dirty="0" smtClean="0"/>
                <a:t>Редупликация ДНК</a:t>
              </a:r>
              <a:endParaRPr lang="ru-RU" dirty="0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3857628" y="5500694"/>
              <a:ext cx="2071702" cy="285752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dirty="0" smtClean="0"/>
                <a:t>кроссинговер</a:t>
              </a:r>
              <a:endParaRPr lang="ru-RU" dirty="0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3857628" y="5072066"/>
              <a:ext cx="2071702" cy="285752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dirty="0" smtClean="0"/>
                <a:t>конъюгация</a:t>
              </a:r>
              <a:endParaRPr lang="ru-RU" dirty="0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1214422" y="500034"/>
              <a:ext cx="1285884" cy="43314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1600" b="1" cap="all" spc="0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>
                          <a:shade val="20000"/>
                          <a:satMod val="245000"/>
                        </a:schemeClr>
                      </a:gs>
                      <a:gs pos="43000">
                        <a:schemeClr val="accent4">
                          <a:satMod val="255000"/>
                        </a:schemeClr>
                      </a:gs>
                      <a:gs pos="48000">
                        <a:schemeClr val="accent4">
                          <a:shade val="85000"/>
                          <a:satMod val="255000"/>
                        </a:schemeClr>
                      </a:gs>
                      <a:gs pos="100000">
                        <a:schemeClr val="accent4">
                          <a:shade val="20000"/>
                          <a:satMod val="245000"/>
                        </a:schemeClr>
                      </a:gs>
                    </a:gsLst>
                    <a:lin ang="5400000"/>
                  </a:gradFill>
                  <a:effectLst>
                    <a:reflection blurRad="12700" stA="28000" endPos="45000" dist="1000" dir="5400000" sy="-100000" algn="bl" rotWithShape="0"/>
                  </a:effectLst>
                </a:rPr>
                <a:t>гаметы</a:t>
              </a:r>
              <a:endParaRPr lang="ru-RU" sz="16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endParaRPr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857232" y="928663"/>
              <a:ext cx="1829796" cy="33855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>
                  <a:rot lat="0" lon="0" rev="0"/>
                </a:camera>
                <a:lightRig rig="contrasting" dir="t">
                  <a:rot lat="0" lon="0" rev="4500000"/>
                </a:lightRig>
              </a:scene3d>
              <a:sp3d contourW="6350" prstMaterial="metal">
                <a:bevelT w="127000" h="31750" prst="relaxedInset"/>
                <a:contourClr>
                  <a:schemeClr val="accent1">
                    <a:shade val="75000"/>
                  </a:schemeClr>
                </a:contourClr>
              </a:sp3d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1600" b="1" cap="all" spc="0" dirty="0" smtClean="0">
                  <a:ln w="0"/>
                  <a:gradFill flip="none">
                    <a:gsLst>
                      <a:gs pos="0">
                        <a:schemeClr val="accent1">
                          <a:tint val="75000"/>
                          <a:shade val="75000"/>
                          <a:satMod val="170000"/>
                        </a:schemeClr>
                      </a:gs>
                      <a:gs pos="49000">
                        <a:schemeClr val="accent1">
                          <a:tint val="88000"/>
                          <a:shade val="65000"/>
                          <a:satMod val="172000"/>
                        </a:schemeClr>
                      </a:gs>
                      <a:gs pos="50000">
                        <a:schemeClr val="accent1">
                          <a:shade val="65000"/>
                          <a:satMod val="130000"/>
                        </a:schemeClr>
                      </a:gs>
                      <a:gs pos="92000">
                        <a:schemeClr val="accent1">
                          <a:shade val="50000"/>
                          <a:satMod val="120000"/>
                        </a:schemeClr>
                      </a:gs>
                      <a:gs pos="100000">
                        <a:schemeClr val="accent1">
                          <a:shade val="48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reflection blurRad="12700" stA="50000" endPos="50000" dist="5000" dir="5400000" sy="-100000" rotWithShape="0"/>
                  </a:effectLst>
                </a:rPr>
                <a:t>сперматозоиды</a:t>
              </a:r>
              <a:endParaRPr lang="ru-RU" sz="1600" b="1" cap="all" spc="0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endParaRPr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1071546" y="1285851"/>
              <a:ext cx="1550874" cy="51189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20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яйцеклетки</a:t>
              </a:r>
              <a:endParaRPr lang="ru-RU" sz="20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857232" y="2285984"/>
              <a:ext cx="1866793" cy="51189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2000" b="1" cap="none" spc="0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гермафродиты</a:t>
              </a:r>
              <a:endParaRPr lang="ru-RU" sz="20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1142984" y="2643174"/>
              <a:ext cx="1369286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2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яичники</a:t>
              </a:r>
              <a:endParaRPr lang="ru-RU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1142984" y="3143240"/>
              <a:ext cx="1455848" cy="369332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>
                  <a:rot lat="0" lon="0" rev="0"/>
                </a:camera>
                <a:lightRig rig="contrasting" dir="t">
                  <a:rot lat="0" lon="0" rev="4500000"/>
                </a:lightRig>
              </a:scene3d>
              <a:sp3d contourW="6350" prstMaterial="metal">
                <a:bevelT w="127000" h="31750" prst="relaxedInset"/>
                <a:contourClr>
                  <a:schemeClr val="accent1">
                    <a:shade val="75000"/>
                  </a:schemeClr>
                </a:contourClr>
              </a:sp3d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b="1" cap="all" spc="0" dirty="0" smtClean="0">
                  <a:ln w="0"/>
                  <a:gradFill flip="none">
                    <a:gsLst>
                      <a:gs pos="0">
                        <a:schemeClr val="accent1">
                          <a:tint val="75000"/>
                          <a:shade val="75000"/>
                          <a:satMod val="170000"/>
                        </a:schemeClr>
                      </a:gs>
                      <a:gs pos="49000">
                        <a:schemeClr val="accent1">
                          <a:tint val="88000"/>
                          <a:shade val="65000"/>
                          <a:satMod val="172000"/>
                        </a:schemeClr>
                      </a:gs>
                      <a:gs pos="50000">
                        <a:schemeClr val="accent1">
                          <a:shade val="65000"/>
                          <a:satMod val="130000"/>
                        </a:schemeClr>
                      </a:gs>
                      <a:gs pos="92000">
                        <a:schemeClr val="accent1">
                          <a:shade val="50000"/>
                          <a:satMod val="120000"/>
                        </a:schemeClr>
                      </a:gs>
                      <a:gs pos="100000">
                        <a:schemeClr val="accent1">
                          <a:shade val="48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reflection blurRad="12700" stA="50000" endPos="50000" dist="5000" dir="5400000" sy="-100000" rotWithShape="0"/>
                  </a:effectLst>
                </a:rPr>
                <a:t>семенники</a:t>
              </a:r>
              <a:endParaRPr lang="ru-RU" b="1" cap="all" spc="0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endParaRPr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4214818" y="428597"/>
              <a:ext cx="1563313" cy="47251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b="1" cap="all" spc="0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>
                          <a:shade val="20000"/>
                          <a:satMod val="245000"/>
                        </a:schemeClr>
                      </a:gs>
                      <a:gs pos="43000">
                        <a:schemeClr val="accent4">
                          <a:satMod val="255000"/>
                        </a:schemeClr>
                      </a:gs>
                      <a:gs pos="48000">
                        <a:schemeClr val="accent4">
                          <a:shade val="85000"/>
                          <a:satMod val="255000"/>
                        </a:schemeClr>
                      </a:gs>
                      <a:gs pos="100000">
                        <a:schemeClr val="accent4">
                          <a:shade val="20000"/>
                          <a:satMod val="245000"/>
                        </a:schemeClr>
                      </a:gs>
                    </a:gsLst>
                    <a:lin ang="5400000"/>
                  </a:gradFill>
                  <a:effectLst>
                    <a:reflection blurRad="12700" stA="28000" endPos="45000" dist="1000" dir="5400000" sy="-100000" algn="bl" rotWithShape="0"/>
                  </a:effectLst>
                </a:rPr>
                <a:t>гаметогенез</a:t>
              </a:r>
              <a:endParaRPr lang="ru-RU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endParaRP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4071942" y="928663"/>
              <a:ext cx="1858073" cy="369332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>
                  <a:rot lat="0" lon="0" rev="0"/>
                </a:camera>
                <a:lightRig rig="contrasting" dir="t">
                  <a:rot lat="0" lon="0" rev="4500000"/>
                </a:lightRig>
              </a:scene3d>
              <a:sp3d contourW="6350" prstMaterial="metal">
                <a:bevelT w="127000" h="31750" prst="relaxedInset"/>
                <a:contourClr>
                  <a:schemeClr val="accent1">
                    <a:shade val="75000"/>
                  </a:schemeClr>
                </a:contourClr>
              </a:sp3d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b="1" cap="all" spc="0" dirty="0" smtClean="0">
                  <a:ln w="0"/>
                  <a:gradFill flip="none">
                    <a:gsLst>
                      <a:gs pos="0">
                        <a:schemeClr val="accent1">
                          <a:tint val="75000"/>
                          <a:shade val="75000"/>
                          <a:satMod val="170000"/>
                        </a:schemeClr>
                      </a:gs>
                      <a:gs pos="49000">
                        <a:schemeClr val="accent1">
                          <a:tint val="88000"/>
                          <a:shade val="65000"/>
                          <a:satMod val="172000"/>
                        </a:schemeClr>
                      </a:gs>
                      <a:gs pos="50000">
                        <a:schemeClr val="accent1">
                          <a:shade val="65000"/>
                          <a:satMod val="130000"/>
                        </a:schemeClr>
                      </a:gs>
                      <a:gs pos="92000">
                        <a:schemeClr val="accent1">
                          <a:shade val="50000"/>
                          <a:satMod val="120000"/>
                        </a:schemeClr>
                      </a:gs>
                      <a:gs pos="100000">
                        <a:schemeClr val="accent1">
                          <a:shade val="48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reflection blurRad="12700" stA="50000" endPos="50000" dist="5000" dir="5400000" sy="-100000" rotWithShape="0"/>
                  </a:effectLst>
                </a:rPr>
                <a:t>сперматогенез</a:t>
              </a:r>
              <a:endParaRPr lang="ru-RU" sz="5400" b="1" cap="all" spc="0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endParaRP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4357694" y="1214415"/>
              <a:ext cx="1276376" cy="46166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2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оогенез</a:t>
              </a:r>
              <a:endParaRPr lang="ru-RU" sz="2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  <p:sp>
          <p:nvSpPr>
            <p:cNvPr id="33" name="TextBox 34"/>
            <p:cNvSpPr txBox="1"/>
            <p:nvPr/>
          </p:nvSpPr>
          <p:spPr>
            <a:xfrm>
              <a:off x="2786058" y="3786182"/>
              <a:ext cx="3898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3200" b="1" dirty="0" smtClean="0"/>
                <a:t>=</a:t>
              </a:r>
              <a:endParaRPr lang="ru-RU" sz="3200" b="1" dirty="0"/>
            </a:p>
          </p:txBody>
        </p:sp>
        <p:cxnSp>
          <p:nvCxnSpPr>
            <p:cNvPr id="34" name="Прямая соединительная линия 33"/>
            <p:cNvCxnSpPr/>
            <p:nvPr/>
          </p:nvCxnSpPr>
          <p:spPr>
            <a:xfrm>
              <a:off x="2857496" y="1071538"/>
              <a:ext cx="357190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Прямая соединительная линия 34"/>
            <p:cNvCxnSpPr/>
            <p:nvPr/>
          </p:nvCxnSpPr>
          <p:spPr>
            <a:xfrm rot="5400000">
              <a:off x="2072075" y="2214149"/>
              <a:ext cx="2286016" cy="794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Прямая соединительная линия 35"/>
            <p:cNvCxnSpPr/>
            <p:nvPr/>
          </p:nvCxnSpPr>
          <p:spPr>
            <a:xfrm rot="10800000">
              <a:off x="2857496" y="3357554"/>
              <a:ext cx="357190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Прямая соединительная линия 36"/>
            <p:cNvCxnSpPr>
              <a:stCxn id="13" idx="3"/>
            </p:cNvCxnSpPr>
            <p:nvPr/>
          </p:nvCxnSpPr>
          <p:spPr>
            <a:xfrm>
              <a:off x="2857496" y="2928926"/>
              <a:ext cx="214314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/>
            <p:cNvCxnSpPr/>
            <p:nvPr/>
          </p:nvCxnSpPr>
          <p:spPr>
            <a:xfrm rot="5400000" flipH="1" flipV="1">
              <a:off x="2357827" y="2214149"/>
              <a:ext cx="1428760" cy="794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Прямая соединительная линия 38"/>
            <p:cNvCxnSpPr/>
            <p:nvPr/>
          </p:nvCxnSpPr>
          <p:spPr>
            <a:xfrm rot="10800000">
              <a:off x="2857496" y="1500166"/>
              <a:ext cx="214314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Прямая соединительная линия 39"/>
            <p:cNvCxnSpPr>
              <a:stCxn id="14" idx="1"/>
            </p:cNvCxnSpPr>
            <p:nvPr/>
          </p:nvCxnSpPr>
          <p:spPr>
            <a:xfrm rot="10800000">
              <a:off x="500042" y="2500298"/>
              <a:ext cx="285752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Прямая соединительная линия 40"/>
            <p:cNvCxnSpPr/>
            <p:nvPr/>
          </p:nvCxnSpPr>
          <p:spPr>
            <a:xfrm rot="5400000" flipH="1" flipV="1">
              <a:off x="-70668" y="1928000"/>
              <a:ext cx="1143008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Прямая соединительная линия 41"/>
            <p:cNvCxnSpPr>
              <a:endCxn id="8" idx="1"/>
            </p:cNvCxnSpPr>
            <p:nvPr/>
          </p:nvCxnSpPr>
          <p:spPr>
            <a:xfrm flipV="1">
              <a:off x="500042" y="1116306"/>
              <a:ext cx="285752" cy="240985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Прямая соединительная линия 42"/>
            <p:cNvCxnSpPr>
              <a:endCxn id="9" idx="1"/>
            </p:cNvCxnSpPr>
            <p:nvPr/>
          </p:nvCxnSpPr>
          <p:spPr>
            <a:xfrm>
              <a:off x="500042" y="1357291"/>
              <a:ext cx="285752" cy="312246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Прямая соединительная линия 43"/>
            <p:cNvCxnSpPr>
              <a:stCxn id="6" idx="3"/>
            </p:cNvCxnSpPr>
            <p:nvPr/>
          </p:nvCxnSpPr>
          <p:spPr>
            <a:xfrm flipV="1">
              <a:off x="2857496" y="644500"/>
              <a:ext cx="1071569" cy="19672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Прямая соединительная линия 44"/>
            <p:cNvCxnSpPr/>
            <p:nvPr/>
          </p:nvCxnSpPr>
          <p:spPr>
            <a:xfrm>
              <a:off x="2857496" y="928662"/>
              <a:ext cx="1071570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Прямая соединительная линия 45"/>
            <p:cNvCxnSpPr/>
            <p:nvPr/>
          </p:nvCxnSpPr>
          <p:spPr>
            <a:xfrm>
              <a:off x="2857496" y="1357290"/>
              <a:ext cx="1071570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Прямая соединительная линия 46"/>
            <p:cNvCxnSpPr>
              <a:stCxn id="7" idx="3"/>
            </p:cNvCxnSpPr>
            <p:nvPr/>
          </p:nvCxnSpPr>
          <p:spPr>
            <a:xfrm>
              <a:off x="6000768" y="642910"/>
              <a:ext cx="428628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Прямая соединительная линия 47"/>
            <p:cNvCxnSpPr/>
            <p:nvPr/>
          </p:nvCxnSpPr>
          <p:spPr>
            <a:xfrm rot="5400000">
              <a:off x="5499908" y="1571604"/>
              <a:ext cx="1858182" cy="794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Прямая соединительная линия 48"/>
            <p:cNvCxnSpPr>
              <a:endCxn id="17" idx="3"/>
            </p:cNvCxnSpPr>
            <p:nvPr/>
          </p:nvCxnSpPr>
          <p:spPr>
            <a:xfrm rot="10800000">
              <a:off x="6000768" y="2500298"/>
              <a:ext cx="428628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Прямая соединительная линия 49"/>
            <p:cNvCxnSpPr/>
            <p:nvPr/>
          </p:nvCxnSpPr>
          <p:spPr>
            <a:xfrm rot="5400000">
              <a:off x="6072206" y="2714612"/>
              <a:ext cx="428628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Прямая соединительная линия 50"/>
            <p:cNvCxnSpPr>
              <a:endCxn id="16" idx="3"/>
            </p:cNvCxnSpPr>
            <p:nvPr/>
          </p:nvCxnSpPr>
          <p:spPr>
            <a:xfrm rot="10800000">
              <a:off x="6000768" y="2928926"/>
              <a:ext cx="285752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Прямая соединительная линия 51"/>
            <p:cNvCxnSpPr/>
            <p:nvPr/>
          </p:nvCxnSpPr>
          <p:spPr>
            <a:xfrm rot="5400000">
              <a:off x="5929330" y="3143240"/>
              <a:ext cx="428628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Прямая соединительная линия 52"/>
            <p:cNvCxnSpPr>
              <a:endCxn id="15" idx="3"/>
            </p:cNvCxnSpPr>
            <p:nvPr/>
          </p:nvCxnSpPr>
          <p:spPr>
            <a:xfrm rot="10800000">
              <a:off x="6000768" y="3357554"/>
              <a:ext cx="142876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Прямая соединительная линия 53"/>
            <p:cNvCxnSpPr>
              <a:stCxn id="15" idx="1"/>
              <a:endCxn id="18" idx="0"/>
            </p:cNvCxnSpPr>
            <p:nvPr/>
          </p:nvCxnSpPr>
          <p:spPr>
            <a:xfrm rot="10800000" flipV="1">
              <a:off x="2428868" y="3357554"/>
              <a:ext cx="1500198" cy="500066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55" name="TextBox 155"/>
            <p:cNvSpPr txBox="1"/>
            <p:nvPr/>
          </p:nvSpPr>
          <p:spPr>
            <a:xfrm>
              <a:off x="3857628" y="3857620"/>
              <a:ext cx="4286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2800" b="1" dirty="0"/>
                <a:t>+</a:t>
              </a:r>
            </a:p>
          </p:txBody>
        </p:sp>
        <p:cxnSp>
          <p:nvCxnSpPr>
            <p:cNvPr id="56" name="Прямая соединительная линия 55"/>
            <p:cNvCxnSpPr>
              <a:stCxn id="19" idx="2"/>
            </p:cNvCxnSpPr>
            <p:nvPr/>
          </p:nvCxnSpPr>
          <p:spPr>
            <a:xfrm rot="5400000">
              <a:off x="2857496" y="5000628"/>
              <a:ext cx="1285884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7" name="Прямая соединительная линия 56"/>
            <p:cNvCxnSpPr>
              <a:endCxn id="21" idx="1"/>
            </p:cNvCxnSpPr>
            <p:nvPr/>
          </p:nvCxnSpPr>
          <p:spPr>
            <a:xfrm>
              <a:off x="3500438" y="4786314"/>
              <a:ext cx="357190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8" name="Прямая соединительная линия 57"/>
            <p:cNvCxnSpPr>
              <a:endCxn id="23" idx="1"/>
            </p:cNvCxnSpPr>
            <p:nvPr/>
          </p:nvCxnSpPr>
          <p:spPr>
            <a:xfrm>
              <a:off x="3500438" y="5214942"/>
              <a:ext cx="357190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Прямая соединительная линия 58"/>
            <p:cNvCxnSpPr>
              <a:endCxn id="22" idx="1"/>
            </p:cNvCxnSpPr>
            <p:nvPr/>
          </p:nvCxnSpPr>
          <p:spPr>
            <a:xfrm>
              <a:off x="3500438" y="5643570"/>
              <a:ext cx="357190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s://www.biorepet-ufa.ru/wp-content/uploads/2015/05/razmnozhenie-kletok.mitoz-i-mejoz11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500034" y="530225"/>
            <a:ext cx="7929618" cy="48990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571472" y="6000768"/>
            <a:ext cx="8183880" cy="10860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pPr algn="ctr">
              <a:buNone/>
            </a:pPr>
            <a:r>
              <a:rPr lang="ru-RU" dirty="0" smtClean="0"/>
              <a:t>Домашнее задание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Изучить </a:t>
            </a:r>
            <a:r>
              <a:rPr lang="ru-RU" dirty="0" smtClean="0"/>
              <a:t>параграф 3.6.</a:t>
            </a:r>
          </a:p>
          <a:p>
            <a:r>
              <a:rPr lang="ru-RU" dirty="0" smtClean="0"/>
              <a:t>Ответить </a:t>
            </a:r>
            <a:r>
              <a:rPr lang="ru-RU" dirty="0" smtClean="0"/>
              <a:t>на вопросы в конце параграфа. </a:t>
            </a:r>
            <a:endParaRPr lang="ru-RU" dirty="0" smtClean="0"/>
          </a:p>
          <a:p>
            <a:r>
              <a:rPr lang="ru-RU" dirty="0" smtClean="0"/>
              <a:t>Творческое </a:t>
            </a:r>
            <a:r>
              <a:rPr lang="ru-RU" dirty="0" smtClean="0"/>
              <a:t>задание: составить тест (8-10 заданий) по пройденной теме.</a:t>
            </a:r>
          </a:p>
          <a:p>
            <a:pPr>
              <a:buNone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113</TotalTime>
  <Words>159</Words>
  <Application>Microsoft Office PowerPoint</Application>
  <PresentationFormat>Экран (4:3)</PresentationFormat>
  <Paragraphs>39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Аспект</vt:lpstr>
      <vt:lpstr>Тема урока: « Развитие половых клеток. Мейоз»</vt:lpstr>
      <vt:lpstr>Слайд 2</vt:lpstr>
      <vt:lpstr>Слайд 3</vt:lpstr>
      <vt:lpstr>Слайд 4</vt:lpstr>
      <vt:lpstr>Слайд 5</vt:lpstr>
      <vt:lpstr>Слайд 6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урока: « Развитие половых клеток. Мейоз»</dc:title>
  <dc:creator>ADMIN</dc:creator>
  <cp:lastModifiedBy>ADMIN</cp:lastModifiedBy>
  <cp:revision>13</cp:revision>
  <dcterms:created xsi:type="dcterms:W3CDTF">2017-01-28T14:51:25Z</dcterms:created>
  <dcterms:modified xsi:type="dcterms:W3CDTF">2017-01-29T13:34:36Z</dcterms:modified>
</cp:coreProperties>
</file>